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7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0" r:id="rId9"/>
    <p:sldId id="262" r:id="rId10"/>
    <p:sldId id="263" r:id="rId11"/>
    <p:sldId id="264" r:id="rId12"/>
    <p:sldId id="265" r:id="rId13"/>
    <p:sldId id="266" r:id="rId14"/>
    <p:sldId id="261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x="9144000" cy="6858000"/>
  <p:notesSz cx="6858000" cy="9144000"/>
  <p:embeddedFontLst>
    <p:embeddedFont>
      <p:font typeface="Ubuntu"/>
    </p:embeddedFont>
    <p:embeddedFont>
      <p:font typeface="Open Sans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4719182" cy="4719182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/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간단한 API서버 만들어보기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671257" y="1321066"/>
            <a:ext cx="7801500" cy="2306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1" name="Shape 11"/>
          <p:cNvSpPr txBox="1"/>
          <p:nvPr>
            <p:ph type="subTitle" idx="1"/>
          </p:nvPr>
        </p:nvSpPr>
        <p:spPr>
          <a:xfrm>
            <a:off x="671250" y="4233167"/>
            <a:ext cx="7801500" cy="1056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2" name="Shape 12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title"/>
          </p:nvPr>
        </p:nvSpPr>
        <p:spPr>
          <a:xfrm>
            <a:off x="671250" y="2855000"/>
            <a:ext cx="7852200" cy="1148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49" name="Shape 49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빈 화면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sldNum" idx="12"/>
          </p:nvPr>
        </p:nvSpPr>
        <p:spPr>
          <a:xfrm>
            <a:off x="8556783" y="6333134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 sz="1300">
                <a:latin typeface="Arial" charset="0"/>
                <a:ea typeface="Arial" charset="0"/>
                <a:cs typeface="Arial" charset="0"/>
                <a:sym typeface="Arial" charset="0"/>
              </a:rPr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54" name="Shape 54"/>
          <p:cNvSpPr txBox="1"/>
          <p:nvPr>
            <p:ph type="body" idx="1"/>
          </p:nvPr>
        </p:nvSpPr>
        <p:spPr>
          <a:xfrm>
            <a:off x="83100" y="1106233"/>
            <a:ext cx="8955900" cy="5577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55" name="Shape 55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  <p:cxnSp>
        <p:nvCxnSpPr>
          <p:cNvPr id="56" name="Shape 56"/>
          <p:cNvCxnSpPr/>
          <p:nvPr/>
        </p:nvCxnSpPr>
        <p:spPr>
          <a:xfrm>
            <a:off x="0" y="499738"/>
            <a:ext cx="91353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제목 및 설명 그리고 본문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59" name="Shape 59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60" name="Shape 60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  <p:sp>
        <p:nvSpPr>
          <p:cNvPr id="61" name="Shape 61"/>
          <p:cNvSpPr txBox="1"/>
          <p:nvPr>
            <p:ph type="body" idx="2"/>
          </p:nvPr>
        </p:nvSpPr>
        <p:spPr>
          <a:xfrm>
            <a:off x="65025" y="566033"/>
            <a:ext cx="8897700" cy="7635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/>
          <a:lstStyle>
            <a:lvl1pPr marL="0" marR="0" lvl="0" indent="-69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cxnSp>
        <p:nvCxnSpPr>
          <p:cNvPr id="62" name="Shape 62"/>
          <p:cNvCxnSpPr/>
          <p:nvPr/>
        </p:nvCxnSpPr>
        <p:spPr>
          <a:xfrm>
            <a:off x="0" y="499738"/>
            <a:ext cx="91353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제목 및 설명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65" name="Shape 65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  <p:sp>
        <p:nvSpPr>
          <p:cNvPr id="66" name="Shape 66"/>
          <p:cNvSpPr txBox="1"/>
          <p:nvPr>
            <p:ph type="body" idx="1"/>
          </p:nvPr>
        </p:nvSpPr>
        <p:spPr>
          <a:xfrm>
            <a:off x="65025" y="566033"/>
            <a:ext cx="8897700" cy="7635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/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-"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buSzPct val="100000"/>
              <a:buChar char="-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buSzPct val="100000"/>
              <a:buChar char="-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buSzPct val="100000"/>
              <a:buChar char="-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buSzPct val="100000"/>
              <a:buChar char="-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buSzPct val="100000"/>
              <a:buChar char="-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buSzPct val="100000"/>
              <a:buChar char="-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buSzPct val="100000"/>
              <a:buChar char="-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buSzPct val="100000"/>
              <a:buChar char="-"/>
              <a:defRPr sz="1200"/>
            </a:lvl9pPr>
          </a:lstStyle>
          <a:p/>
        </p:txBody>
      </p:sp>
      <p:cxnSp>
        <p:nvCxnSpPr>
          <p:cNvPr id="67" name="Shape 67"/>
          <p:cNvCxnSpPr/>
          <p:nvPr/>
        </p:nvCxnSpPr>
        <p:spPr>
          <a:xfrm>
            <a:off x="0" y="499738"/>
            <a:ext cx="91353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0" name="Shape 70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  <p:cxnSp>
        <p:nvCxnSpPr>
          <p:cNvPr id="71" name="Shape 71"/>
          <p:cNvCxnSpPr/>
          <p:nvPr/>
        </p:nvCxnSpPr>
        <p:spPr>
          <a:xfrm>
            <a:off x="0" y="499738"/>
            <a:ext cx="9135300" cy="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body" idx="1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74" name="Shape 74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671250" y="2855000"/>
            <a:ext cx="7852200" cy="1148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빈 화면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19" name="Shape 19"/>
          <p:cNvSpPr txBox="1"/>
          <p:nvPr>
            <p:ph type="body" idx="1"/>
          </p:nvPr>
        </p:nvSpPr>
        <p:spPr>
          <a:xfrm>
            <a:off x="83100" y="1106233"/>
            <a:ext cx="8955900" cy="5577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20" name="Shape 20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제목 및 설명 그리고 본문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23" name="Shape 23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24" name="Shape 24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  <p:sp>
        <p:nvSpPr>
          <p:cNvPr id="25" name="Shape 25"/>
          <p:cNvSpPr txBox="1"/>
          <p:nvPr/>
        </p:nvSpPr>
        <p:spPr>
          <a:xfrm>
            <a:off x="71873" y="545687"/>
            <a:ext cx="9000300" cy="839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200">
                <a:solidFill>
                  <a:srgbClr val="FFFFFF"/>
                </a:solidFill>
              </a:rPr>
              <a:t>설명을 작성합니다.</a:t>
            </a:r>
          </a:p>
        </p:txBody>
      </p:sp>
      <p:sp>
        <p:nvSpPr>
          <p:cNvPr id="26" name="Shape 26"/>
          <p:cNvSpPr/>
          <p:nvPr/>
        </p:nvSpPr>
        <p:spPr>
          <a:xfrm>
            <a:off x="-10710" y="560238"/>
            <a:ext cx="65100" cy="810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제목 및 설명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lvl="2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lvl="3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lvl="4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lvl="5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lvl="6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lvl="7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lvl="8" rt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/>
        </p:txBody>
      </p:sp>
      <p:sp>
        <p:nvSpPr>
          <p:cNvPr id="29" name="Shape 29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  <p:sp>
        <p:nvSpPr>
          <p:cNvPr id="30" name="Shape 30"/>
          <p:cNvSpPr txBox="1"/>
          <p:nvPr/>
        </p:nvSpPr>
        <p:spPr>
          <a:xfrm>
            <a:off x="71873" y="545687"/>
            <a:ext cx="9000300" cy="839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rgbClr val="FFFFFF"/>
                </a:solidFill>
              </a:rPr>
              <a:t>설명을 작성합니다.</a:t>
            </a:r>
          </a:p>
        </p:txBody>
      </p:sp>
      <p:sp>
        <p:nvSpPr>
          <p:cNvPr id="31" name="Shape 31"/>
          <p:cNvSpPr/>
          <p:nvPr/>
        </p:nvSpPr>
        <p:spPr>
          <a:xfrm>
            <a:off x="-10710" y="560238"/>
            <a:ext cx="65100" cy="810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Arial" charset="0"/>
              <a:defRPr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4" name="Shape 34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body" idx="1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37" name="Shape 37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ctrTitle"/>
          </p:nvPr>
        </p:nvSpPr>
        <p:spPr>
          <a:xfrm>
            <a:off x="210657" y="3499333"/>
            <a:ext cx="7801500" cy="2306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4" name="Shape 44"/>
          <p:cNvSpPr txBox="1"/>
          <p:nvPr>
            <p:ph type="subTitle" idx="1"/>
          </p:nvPr>
        </p:nvSpPr>
        <p:spPr>
          <a:xfrm>
            <a:off x="210657" y="5912534"/>
            <a:ext cx="7801500" cy="1056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5" name="Shape 45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</a:fld>
          </a:p>
        </p:txBody>
      </p:sp>
      <p:sp>
        <p:nvSpPr>
          <p:cNvPr id="46" name="Shape 46"/>
          <p:cNvSpPr/>
          <p:nvPr/>
        </p:nvSpPr>
        <p:spPr>
          <a:xfrm>
            <a:off x="0" y="3811433"/>
            <a:ext cx="88200" cy="305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theme" Target="../theme/theme2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92E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defRPr sz="1800">
                <a:solidFill>
                  <a:schemeClr val="accent3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defRPr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defRPr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defRPr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defRPr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defRPr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defRPr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defRPr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</a:fld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92E"/>
        </a:solidFill>
        <a:effectLst/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6900" y="-16233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Ubuntu"/>
              <a:buNone/>
              <a:defRPr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Ubuntu"/>
              <a:buNone/>
              <a:defRPr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Ubuntu"/>
              <a:buNone/>
              <a:defRPr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Ubuntu"/>
              <a:buNone/>
              <a:defRPr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Ubuntu"/>
              <a:buNone/>
              <a:defRPr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Ubuntu"/>
              <a:buNone/>
              <a:defRPr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Ubuntu"/>
              <a:buNone/>
              <a:defRPr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Ubuntu"/>
              <a:buNone/>
              <a:defRPr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Ubuntu"/>
              <a:buNone/>
              <a:defRPr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0" name="Shape 40"/>
          <p:cNvSpPr txBox="1"/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Ubuntu"/>
              <a:defRPr sz="1800"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Ubuntu"/>
              <a:defRPr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Ubuntu"/>
              <a:defRPr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Ubuntu"/>
              <a:defRPr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Ubuntu"/>
              <a:defRPr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Ubuntu"/>
              <a:defRPr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Ubuntu"/>
              <a:defRPr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Ubuntu"/>
              <a:defRPr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Ubuntu"/>
              <a:defRPr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1" name="Shape 41"/>
          <p:cNvSpPr txBox="1"/>
          <p:nvPr>
            <p:ph type="sldNum" idx="12"/>
          </p:nvPr>
        </p:nvSpPr>
        <p:spPr>
          <a:xfrm>
            <a:off x="8490250" y="6241345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accent3"/>
                </a:solidFill>
                <a:latin typeface="Ubuntu"/>
                <a:ea typeface="Ubuntu"/>
                <a:cs typeface="Ubuntu"/>
                <a:sym typeface="Ubuntu"/>
              </a:rPr>
            </a:fld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ctrTitle"/>
          </p:nvPr>
        </p:nvSpPr>
        <p:spPr>
          <a:xfrm>
            <a:off x="325750" y="5358453"/>
            <a:ext cx="7801500" cy="1307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-US" sz="4000" b="1"/>
              <a:t>자바/스프링 스터디</a:t>
            </a:r>
            <a:endParaRPr lang="en-US" sz="4000" b="1"/>
          </a:p>
          <a:p>
            <a:pPr lvl="0" algn="l" rtl="0">
              <a:spcBef>
                <a:spcPts val="0"/>
              </a:spcBef>
              <a:buNone/>
            </a:pPr>
            <a:r>
              <a:rPr lang="en-US" sz="4000" b="1"/>
              <a:t>스프링 부트</a:t>
            </a:r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1"/>
          <a:srcRect l="219" r="219" b="13126"/>
          <a:stretch>
            <a:fillRect/>
          </a:stretch>
        </p:blipFill>
        <p:spPr>
          <a:xfrm>
            <a:off x="0" y="-1175200"/>
            <a:ext cx="9143999" cy="622674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>
            <p:ph type="title" idx="4294967295"/>
          </p:nvPr>
        </p:nvSpPr>
        <p:spPr>
          <a:xfrm>
            <a:off x="5274225" y="6140175"/>
            <a:ext cx="3764100" cy="43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-US" sz="1800" u="sng"/>
              <a:t>Sejong Park</a:t>
            </a:r>
            <a:endParaRPr lang="en-US" sz="1800" u="sng"/>
          </a:p>
          <a:p>
            <a:pPr lvl="0" algn="r" rtl="0">
              <a:spcBef>
                <a:spcPts val="0"/>
              </a:spcBef>
              <a:buNone/>
            </a:pP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42674" y="347225"/>
            <a:ext cx="8258650" cy="483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 txBox="1"/>
          <p:nvPr/>
        </p:nvSpPr>
        <p:spPr>
          <a:xfrm>
            <a:off x="702749" y="5283250"/>
            <a:ext cx="7738500" cy="146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600">
                <a:solidFill>
                  <a:srgbClr val="FFFFFF"/>
                </a:solidFill>
              </a:rPr>
              <a:t>마이크로 서비스</a:t>
            </a:r>
            <a:endParaRPr lang="en-US" sz="3600">
              <a:solidFill>
                <a:srgbClr val="FFFFF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-US" sz="2400">
                <a:solidFill>
                  <a:srgbClr val="FFFFFF"/>
                </a:solidFill>
              </a:rPr>
              <a:t>작은단위의 서비스를 조합하여</a:t>
            </a:r>
            <a:endParaRPr lang="en-US" sz="2400">
              <a:solidFill>
                <a:srgbClr val="FFFFF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-US" sz="2400">
                <a:solidFill>
                  <a:srgbClr val="FFFFFF"/>
                </a:solidFill>
              </a:rPr>
              <a:t>하나의 애플리케이션을 구성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/>
        </p:nvSpPr>
        <p:spPr>
          <a:xfrm>
            <a:off x="702749" y="5283250"/>
            <a:ext cx="7738500" cy="146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600">
                <a:solidFill>
                  <a:srgbClr val="FFFFFF"/>
                </a:solidFill>
              </a:rPr>
              <a:t>마이크로 서비스</a:t>
            </a:r>
            <a:endParaRPr lang="en-US" sz="3600">
              <a:solidFill>
                <a:srgbClr val="FFFFF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-US" sz="2400">
                <a:solidFill>
                  <a:srgbClr val="FFFFFF"/>
                </a:solidFill>
              </a:rPr>
              <a:t>작은단위의 서비스를 조합하여</a:t>
            </a:r>
            <a:endParaRPr lang="en-US" sz="2400">
              <a:solidFill>
                <a:srgbClr val="FFFFF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-US" sz="2400">
                <a:solidFill>
                  <a:srgbClr val="FFFFFF"/>
                </a:solidFill>
              </a:rPr>
              <a:t>하나의 애플리케이션을 구성</a:t>
            </a:r>
          </a:p>
        </p:txBody>
      </p:sp>
      <p:pic>
        <p:nvPicPr>
          <p:cNvPr id="112" name="Shape 112"/>
          <p:cNvPicPr preferRelativeResize="0"/>
          <p:nvPr/>
        </p:nvPicPr>
        <p:blipFill rotWithShape="1">
          <a:blip r:embed="rId1"/>
          <a:srcRect b="17314"/>
          <a:stretch>
            <a:fillRect/>
          </a:stretch>
        </p:blipFill>
        <p:spPr>
          <a:xfrm>
            <a:off x="304800" y="457200"/>
            <a:ext cx="8554574" cy="433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702749" y="5359450"/>
            <a:ext cx="7738500" cy="146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rgbClr val="FFFFFF"/>
                </a:solidFill>
              </a:rPr>
              <a:t>애플리케이션들 구성 비슷하잖아요.</a:t>
            </a:r>
            <a:endParaRPr lang="en-US" sz="3000">
              <a:solidFill>
                <a:srgbClr val="FFFFFF"/>
              </a:solidFill>
            </a:endParaRPr>
          </a:p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rgbClr val="FFFFFF"/>
                </a:solidFill>
              </a:rPr>
              <a:t>완제품드릴께요. 그냥 쓰세요.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80650" y="447025"/>
            <a:ext cx="7982699" cy="449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/>
        </p:nvSpPr>
        <p:spPr>
          <a:xfrm>
            <a:off x="583350" y="1867650"/>
            <a:ext cx="7977300" cy="48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381000" rtl="0">
              <a:lnSpc>
                <a:spcPct val="125000"/>
              </a:lnSpc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Create stand-alone Spring applications</a:t>
            </a:r>
            <a:endParaRPr lang="en-US" sz="2400">
              <a:solidFill>
                <a:srgbClr val="FFFFFF"/>
              </a:solidFill>
            </a:endParaRPr>
          </a:p>
          <a:p>
            <a:pPr marL="457200" lvl="0" indent="-381000" rtl="0">
              <a:lnSpc>
                <a:spcPct val="125000"/>
              </a:lnSpc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Embed Tomcat, Jetty or Undertow directly </a:t>
            </a:r>
            <a:endParaRPr lang="en-US" sz="2400">
              <a:solidFill>
                <a:srgbClr val="FFFFFF"/>
              </a:solidFill>
            </a:endParaRPr>
          </a:p>
          <a:p>
            <a:pPr marL="457200" lvl="0" indent="-381000" rtl="0">
              <a:lnSpc>
                <a:spcPct val="125000"/>
              </a:lnSpc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Provide opinionated 'starter' POMs to simplify</a:t>
            </a:r>
            <a:br>
              <a:rPr lang="en-US" sz="2400">
                <a:solidFill>
                  <a:srgbClr val="FFFFFF"/>
                </a:solidFill>
              </a:rPr>
            </a:br>
            <a:r>
              <a:rPr lang="en-US" sz="2400">
                <a:solidFill>
                  <a:srgbClr val="FFFFFF"/>
                </a:solidFill>
              </a:rPr>
              <a:t>your Maven configuration</a:t>
            </a:r>
            <a:endParaRPr lang="en-US" sz="2400">
              <a:solidFill>
                <a:srgbClr val="FFFFFF"/>
              </a:solidFill>
            </a:endParaRPr>
          </a:p>
          <a:p>
            <a:pPr marL="457200" lvl="0" indent="-381000" rtl="0">
              <a:lnSpc>
                <a:spcPct val="125000"/>
              </a:lnSpc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Automatically configure Spring whenever possible</a:t>
            </a:r>
            <a:endParaRPr lang="en-US" sz="2400">
              <a:solidFill>
                <a:srgbClr val="FFFFFF"/>
              </a:solidFill>
            </a:endParaRPr>
          </a:p>
          <a:p>
            <a:pPr marL="457200" lvl="0" indent="-381000" rtl="0">
              <a:lnSpc>
                <a:spcPct val="125000"/>
              </a:lnSpc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Provide production-ready features such as metrics,</a:t>
            </a:r>
            <a:br>
              <a:rPr lang="en-US" sz="2400">
                <a:solidFill>
                  <a:srgbClr val="FFFFFF"/>
                </a:solidFill>
              </a:rPr>
            </a:br>
            <a:r>
              <a:rPr lang="en-US" sz="2400">
                <a:solidFill>
                  <a:srgbClr val="FFFFFF"/>
                </a:solidFill>
              </a:rPr>
              <a:t>health checks and externalized configuration</a:t>
            </a:r>
            <a:endParaRPr lang="en-US" sz="2400">
              <a:solidFill>
                <a:srgbClr val="FFFFFF"/>
              </a:solidFill>
            </a:endParaRPr>
          </a:p>
          <a:p>
            <a:pPr marL="457200" lvl="0" indent="-381000" rtl="0">
              <a:lnSpc>
                <a:spcPct val="125000"/>
              </a:lnSpc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Absolutely no code generation and no requirement</a:t>
            </a:r>
            <a:br>
              <a:rPr lang="en-US" sz="2400">
                <a:solidFill>
                  <a:srgbClr val="FFFFFF"/>
                </a:solidFill>
              </a:rPr>
            </a:br>
            <a:r>
              <a:rPr lang="en-US" sz="2400">
                <a:solidFill>
                  <a:srgbClr val="FFFFFF"/>
                </a:solidFill>
              </a:rPr>
              <a:t>for XML configuration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1301400" y="401200"/>
            <a:ext cx="6541200" cy="124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4800" b="1">
                <a:solidFill>
                  <a:schemeClr val="dk1"/>
                </a:solidFill>
              </a:rPr>
              <a:t>Spring Boot</a:t>
            </a:r>
            <a:br>
              <a:rPr lang="en-US" sz="3000" b="1">
                <a:solidFill>
                  <a:schemeClr val="dk1"/>
                </a:solidFill>
              </a:rPr>
            </a:br>
            <a:r>
              <a:rPr lang="en-US" sz="3000" b="1">
                <a:solidFill>
                  <a:schemeClr val="dk1"/>
                </a:solidFill>
              </a:rPr>
              <a:t>in introduce page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/>
        </p:nvSpPr>
        <p:spPr>
          <a:xfrm>
            <a:off x="528450" y="1005900"/>
            <a:ext cx="8087100" cy="48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6000" b="1">
                <a:solidFill>
                  <a:srgbClr val="FFFFFF"/>
                </a:solidFill>
              </a:rPr>
              <a:t>DEMO</a:t>
            </a:r>
            <a:endParaRPr lang="en-US" sz="6000" b="1">
              <a:solidFill>
                <a:srgbClr val="FFFFFF"/>
              </a:solidFill>
            </a:endParaRPr>
          </a:p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600" b="1">
                <a:solidFill>
                  <a:srgbClr val="FFFFFF"/>
                </a:solidFill>
              </a:rPr>
              <a:t>함께 만들어봅시다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/>
        </p:nvSpPr>
        <p:spPr>
          <a:xfrm>
            <a:off x="299850" y="396300"/>
            <a:ext cx="8087100" cy="123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800">
                <a:solidFill>
                  <a:srgbClr val="FFFFFF"/>
                </a:solidFill>
              </a:rPr>
              <a:t>@SpringBootApplication</a:t>
            </a:r>
          </a:p>
        </p:txBody>
      </p:sp>
      <p:pic>
        <p:nvPicPr>
          <p:cNvPr id="163" name="Shape 163"/>
          <p:cNvPicPr preferRelativeResize="0"/>
          <p:nvPr/>
        </p:nvPicPr>
        <p:blipFill rotWithShape="1">
          <a:blip r:embed="rId1"/>
          <a:srcRect r="17088"/>
          <a:stretch>
            <a:fillRect/>
          </a:stretch>
        </p:blipFill>
        <p:spPr>
          <a:xfrm>
            <a:off x="256362" y="2511475"/>
            <a:ext cx="8631275" cy="305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/>
        </p:nvSpPr>
        <p:spPr>
          <a:xfrm>
            <a:off x="528450" y="372725"/>
            <a:ext cx="8087100" cy="123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800">
                <a:solidFill>
                  <a:srgbClr val="FFFFFF"/>
                </a:solidFill>
              </a:rPr>
              <a:t>Auto Configuration</a:t>
            </a:r>
          </a:p>
        </p:txBody>
      </p:sp>
      <p:pic>
        <p:nvPicPr>
          <p:cNvPr id="169" name="Shape 16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52400" y="1687425"/>
            <a:ext cx="8839201" cy="4667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52400" y="1699950"/>
            <a:ext cx="8839198" cy="34580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 txBox="1"/>
          <p:nvPr/>
        </p:nvSpPr>
        <p:spPr>
          <a:xfrm>
            <a:off x="528450" y="360950"/>
            <a:ext cx="8087100" cy="123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800">
                <a:solidFill>
                  <a:srgbClr val="FFFFFF"/>
                </a:solidFill>
              </a:rPr>
              <a:t>Spring Boot Properties</a:t>
            </a:r>
          </a:p>
        </p:txBody>
      </p:sp>
      <p:sp>
        <p:nvSpPr>
          <p:cNvPr id="176" name="Shape 176"/>
          <p:cNvSpPr txBox="1"/>
          <p:nvPr/>
        </p:nvSpPr>
        <p:spPr>
          <a:xfrm>
            <a:off x="702749" y="5359450"/>
            <a:ext cx="7738500" cy="146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rgbClr val="FFFFFF"/>
                </a:solidFill>
              </a:rPr>
              <a:t>변경될 수 있는 설정정보들은</a:t>
            </a:r>
            <a:endParaRPr lang="en-US" sz="3000">
              <a:solidFill>
                <a:srgbClr val="FFFFFF"/>
              </a:solidFill>
            </a:endParaRPr>
          </a:p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rgbClr val="FFFFFF"/>
                </a:solidFill>
              </a:rPr>
              <a:t>Properties를 이용해서 정의할 수 있습니다.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/>
        </p:nvSpPr>
        <p:spPr>
          <a:xfrm>
            <a:off x="528450" y="513350"/>
            <a:ext cx="8087100" cy="123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800">
                <a:solidFill>
                  <a:srgbClr val="FFFFFF"/>
                </a:solidFill>
              </a:rPr>
              <a:t>Extends spring boot bean</a:t>
            </a:r>
          </a:p>
        </p:txBody>
      </p:sp>
      <p:pic>
        <p:nvPicPr>
          <p:cNvPr id="182" name="Shape 18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52400" y="1898750"/>
            <a:ext cx="8839199" cy="4033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/>
        </p:nvSpPr>
        <p:spPr>
          <a:xfrm>
            <a:off x="528450" y="1005900"/>
            <a:ext cx="8087100" cy="48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9600" b="1">
                <a:solidFill>
                  <a:srgbClr val="FFFFFF"/>
                </a:solidFill>
              </a:rPr>
              <a:t>Spring Boot</a:t>
            </a:r>
            <a:endParaRPr lang="en-US" sz="9600" b="1">
              <a:solidFill>
                <a:srgbClr val="FFFFFF"/>
              </a:solidFill>
            </a:endParaRPr>
          </a:p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6000" b="1">
                <a:solidFill>
                  <a:srgbClr val="FFFFFF"/>
                </a:solidFill>
              </a:rPr>
              <a:t>Additional Feature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/>
        </p:nvSpPr>
        <p:spPr>
          <a:xfrm>
            <a:off x="1447200" y="4726375"/>
            <a:ext cx="6706800" cy="161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첫번째 요구사항</a:t>
            </a:r>
            <a:endParaRPr lang="en-US" sz="2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937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●"/>
            </a:pPr>
            <a:r>
              <a:rPr lang="en-US"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상품을 판매하고 싶어요.</a:t>
            </a:r>
            <a:endParaRPr lang="en-US" sz="2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937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●"/>
            </a:pPr>
            <a:r>
              <a:rPr lang="en-US"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주문하기 기능이 필요해요.</a:t>
            </a:r>
            <a:endParaRPr lang="en-US" sz="2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937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●"/>
            </a:pPr>
            <a:r>
              <a:rPr lang="en-US" sz="2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회원기능이 필요합니다.</a:t>
            </a:r>
          </a:p>
        </p:txBody>
      </p:sp>
      <p:sp>
        <p:nvSpPr>
          <p:cNvPr id="87" name="Shape 87"/>
          <p:cNvSpPr txBox="1"/>
          <p:nvPr/>
        </p:nvSpPr>
        <p:spPr>
          <a:xfrm>
            <a:off x="1301400" y="-92925"/>
            <a:ext cx="6541200" cy="124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000" b="1">
                <a:solidFill>
                  <a:schemeClr val="dk1"/>
                </a:solidFill>
              </a:rPr>
              <a:t>점진적으로 발전하는 프로그램</a:t>
            </a:r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1"/>
          <a:srcRect b="20873"/>
          <a:stretch>
            <a:fillRect/>
          </a:stretch>
        </p:blipFill>
        <p:spPr>
          <a:xfrm>
            <a:off x="1887100" y="969525"/>
            <a:ext cx="5369799" cy="332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/>
        </p:nvSpPr>
        <p:spPr>
          <a:xfrm>
            <a:off x="528450" y="513350"/>
            <a:ext cx="8087100" cy="123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800">
                <a:solidFill>
                  <a:srgbClr val="FFFFFF"/>
                </a:solidFill>
              </a:rPr>
              <a:t>devtools</a:t>
            </a:r>
          </a:p>
        </p:txBody>
      </p:sp>
      <p:pic>
        <p:nvPicPr>
          <p:cNvPr id="193" name="Shape 19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417352" y="1517750"/>
            <a:ext cx="6309300" cy="20243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Shape 194"/>
          <p:cNvSpPr txBox="1"/>
          <p:nvPr/>
        </p:nvSpPr>
        <p:spPr>
          <a:xfrm>
            <a:off x="583350" y="3796650"/>
            <a:ext cx="7977300" cy="246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2300"/>
              </a:spcBef>
              <a:spcAft>
                <a:spcPts val="1100"/>
              </a:spcAft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Property Defaults</a:t>
            </a:r>
            <a:endParaRPr lang="en-US" sz="2400">
              <a:solidFill>
                <a:srgbClr val="FFFFFF"/>
              </a:solidFill>
            </a:endParaRP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Automatic Restart</a:t>
            </a:r>
            <a:endParaRPr lang="en-US" sz="2400">
              <a:solidFill>
                <a:srgbClr val="FFFFFF"/>
              </a:solidFill>
            </a:endParaRP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Live Reload</a:t>
            </a:r>
            <a:endParaRPr lang="en-US" sz="2400">
              <a:solidFill>
                <a:srgbClr val="FFFFFF"/>
              </a:solidFill>
            </a:endParaRPr>
          </a:p>
          <a:p>
            <a:pPr marL="457200" lvl="0" indent="-381000" rtl="0">
              <a:lnSpc>
                <a:spcPct val="110000"/>
              </a:lnSpc>
              <a:spcBef>
                <a:spcPts val="3800"/>
              </a:spcBef>
              <a:spcAft>
                <a:spcPts val="2300"/>
              </a:spcAft>
              <a:buClr>
                <a:srgbClr val="FFFFFF"/>
              </a:buClr>
              <a:buSzPct val="100000"/>
              <a:buChar char="●"/>
            </a:pPr>
            <a:r>
              <a:rPr lang="en-US" sz="2400">
                <a:solidFill>
                  <a:srgbClr val="FFFFFF"/>
                </a:solidFill>
              </a:rPr>
              <a:t>Remote Applications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/>
        </p:nvSpPr>
        <p:spPr>
          <a:xfrm>
            <a:off x="528450" y="513350"/>
            <a:ext cx="8087100" cy="123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4800">
                <a:solidFill>
                  <a:srgbClr val="FFFFFF"/>
                </a:solidFill>
              </a:rPr>
              <a:t>Actuator</a:t>
            </a:r>
          </a:p>
        </p:txBody>
      </p:sp>
      <p:pic>
        <p:nvPicPr>
          <p:cNvPr id="200" name="Shape 20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300562" y="1439975"/>
            <a:ext cx="6542875" cy="20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Shape 201"/>
          <p:cNvSpPr txBox="1"/>
          <p:nvPr/>
        </p:nvSpPr>
        <p:spPr>
          <a:xfrm>
            <a:off x="528450" y="3502050"/>
            <a:ext cx="81444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just" rtl="0">
              <a:lnSpc>
                <a:spcPct val="110000"/>
              </a:lnSpc>
              <a:spcBef>
                <a:spcPts val="3800"/>
              </a:spcBef>
              <a:spcAft>
                <a:spcPts val="230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Spring Boot includes a number of additional features to help you monitor and manage your application when it’s pushed to production.</a:t>
            </a:r>
            <a:br>
              <a:rPr lang="en-US" sz="2400">
                <a:solidFill>
                  <a:srgbClr val="FFFFFF"/>
                </a:solidFill>
              </a:rPr>
            </a:br>
            <a:r>
              <a:rPr lang="en-US" sz="2400">
                <a:solidFill>
                  <a:srgbClr val="FFFFFF"/>
                </a:solidFill>
              </a:rPr>
              <a:t>You can choose to manage and monitor your application using HTTP endpoints or with JMX. Auditing, health and metrics gathering can be automatically applied to your application.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/>
        </p:nvSpPr>
        <p:spPr>
          <a:xfrm>
            <a:off x="2133375" y="1116800"/>
            <a:ext cx="4543800" cy="399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500">
                <a:solidFill>
                  <a:srgbClr val="FFFFFF"/>
                </a:solidFill>
              </a:rPr>
              <a:t>끝!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/>
        </p:nvSpPr>
        <p:spPr>
          <a:xfrm>
            <a:off x="1218600" y="1287150"/>
            <a:ext cx="6706800" cy="161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두번째 요구사항</a:t>
            </a: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●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상품을 판매하고 싶어요.</a:t>
            </a: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4191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묶음 상품기능이 필요해요</a:t>
            </a: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4191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쿠폰기능이 필요해요</a:t>
            </a: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●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주문하기 기능이 필요해요.</a:t>
            </a: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4191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환불기능이 필요합니다.</a:t>
            </a: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●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회원기능이 필요합니다.</a:t>
            </a: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4191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소셜로그인 기능이 필요해요.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1301400" y="-92925"/>
            <a:ext cx="6541200" cy="124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000" b="1">
                <a:solidFill>
                  <a:schemeClr val="dk1"/>
                </a:solidFill>
              </a:rPr>
              <a:t>점진적으로 발전하는 프로그램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/>
        </p:nvSpPr>
        <p:spPr>
          <a:xfrm>
            <a:off x="107625" y="296550"/>
            <a:ext cx="8401500" cy="161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●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상품을 판매하고 싶어요.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묶음 상품 기능이 필요해요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상품 이미지를 여러 개 등록하고 싶습니다.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상품평 기능이 필요해요.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별점 기능이 필요합니다.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추천상품 시스템이 있으면 좋을 것 같아요.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날짜별로 가격이 달라지는 여행상품도 필요해요.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오늘만 싸게 파는 이벤트 기능을 추가해주세요.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●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주문하기 기능이 필요해요.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환불기능이 필요합니다.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371600" lvl="2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■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부분환불도 필요해요.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무료배송 조건을 추가해주세요.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●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회원기능이 필요합니다.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소셜로그인 기능이 필요해요.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회원별 이메일 발송 기능이 필요해요.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등급제 기능을 추가해주세요.</a:t>
            </a: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buChar char="○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블랙 컨슈머를 표기할 수 있게 해주세요.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298626" y="2245021"/>
            <a:ext cx="2483848" cy="2367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Shape 105"/>
          <p:cNvPicPr preferRelativeResize="0"/>
          <p:nvPr/>
        </p:nvPicPr>
        <p:blipFill rotWithShape="1">
          <a:blip r:embed="rId1"/>
          <a:srcRect b="11488"/>
          <a:stretch>
            <a:fillRect/>
          </a:stretch>
        </p:blipFill>
        <p:spPr>
          <a:xfrm>
            <a:off x="633700" y="156325"/>
            <a:ext cx="7876600" cy="522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 txBox="1"/>
          <p:nvPr/>
        </p:nvSpPr>
        <p:spPr>
          <a:xfrm>
            <a:off x="702749" y="5283250"/>
            <a:ext cx="7738500" cy="146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3600">
                <a:solidFill>
                  <a:srgbClr val="FFFFFF"/>
                </a:solidFill>
              </a:rPr>
              <a:t>업무의 복잡도에 따라서</a:t>
            </a:r>
            <a:endParaRPr lang="en-US" sz="3600">
              <a:solidFill>
                <a:srgbClr val="FFFFF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-US" sz="3600">
                <a:solidFill>
                  <a:srgbClr val="FFFFFF"/>
                </a:solidFill>
              </a:rPr>
              <a:t>기술의 복잡도도 늘어난다.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/>
        </p:nvSpPr>
        <p:spPr>
          <a:xfrm>
            <a:off x="528450" y="1005900"/>
            <a:ext cx="8087100" cy="48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9600" b="1">
                <a:solidFill>
                  <a:srgbClr val="FFFFFF"/>
                </a:solidFill>
              </a:rPr>
              <a:t>Framework</a:t>
            </a:r>
            <a:endParaRPr lang="en-US" sz="9600" b="1">
              <a:solidFill>
                <a:srgbClr val="FFFFFF"/>
              </a:solidFill>
            </a:endParaRP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000" b="1">
                <a:solidFill>
                  <a:srgbClr val="FFFFFF"/>
                </a:solidFill>
              </a:rPr>
              <a:t>애플리케이션의 뼈대</a:t>
            </a:r>
            <a:endParaRPr lang="en-US" sz="6000" b="1">
              <a:solidFill>
                <a:srgbClr val="FFFFFF"/>
              </a:solidFill>
            </a:endParaRP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6000" b="1">
                <a:solidFill>
                  <a:srgbClr val="FFFFFF"/>
                </a:solidFill>
              </a:rPr>
              <a:t>복잡함 줄이기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/>
        </p:nvSpPr>
        <p:spPr>
          <a:xfrm>
            <a:off x="702749" y="5283250"/>
            <a:ext cx="7738500" cy="146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400">
                <a:solidFill>
                  <a:srgbClr val="FFFFFF"/>
                </a:solidFill>
              </a:rPr>
              <a:t>But…. 복잡함을 감추기 위한 복잡함</a:t>
            </a:r>
            <a:endParaRPr lang="en-US" sz="2400">
              <a:solidFill>
                <a:srgbClr val="FFFFF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</a:rPr>
              <a:t>https://docs.spring.io/platform/docs/Brussels-SR3/reference/htmlsingle/</a:t>
            </a: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1"/>
          <a:srcRect l="3344"/>
          <a:stretch>
            <a:fillRect/>
          </a:stretch>
        </p:blipFill>
        <p:spPr>
          <a:xfrm>
            <a:off x="550686" y="480775"/>
            <a:ext cx="8042623" cy="468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/>
        </p:nvSpPr>
        <p:spPr>
          <a:xfrm>
            <a:off x="702749" y="5359450"/>
            <a:ext cx="7738500" cy="146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>
                <a:solidFill>
                  <a:srgbClr val="FFFFFF"/>
                </a:solidFill>
              </a:rPr>
              <a:t>뭐든지 다할수 있어요.</a:t>
            </a:r>
            <a:endParaRPr lang="en-US" sz="2400">
              <a:solidFill>
                <a:srgbClr val="FFFFFF"/>
              </a:solidFill>
            </a:endParaRPr>
          </a:p>
          <a:p>
            <a:pPr lvl="0" algn="ctr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>
                <a:solidFill>
                  <a:srgbClr val="FFFFFF"/>
                </a:solidFill>
              </a:rPr>
              <a:t>대신에 만드는건 알아서 하세요.</a:t>
            </a:r>
          </a:p>
        </p:txBody>
      </p:sp>
      <p:pic>
        <p:nvPicPr>
          <p:cNvPr id="134" name="Shape 13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747450" y="270250"/>
            <a:ext cx="7649099" cy="5079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1722</Words>
  <Application>Kingsoft Office WPP</Application>
  <PresentationFormat/>
  <Paragraphs>107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Arial </vt:lpstr>
      <vt:lpstr>宋体 </vt:lpstr>
      <vt:lpstr>Ubuntu</vt:lpstr>
      <vt:lpstr>Open Sans</vt:lpstr>
      <vt:lpstr>slate</vt:lpstr>
      <vt:lpstr>slate</vt:lpstr>
      <vt:lpstr>Sejong Park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자바/스프링 스터디스프링 부트</dc:title>
  <dc:creator/>
  <cp:lastModifiedBy>jang</cp:lastModifiedBy>
  <cp:revision>1</cp:revision>
  <dcterms:created xsi:type="dcterms:W3CDTF">2017-07-01T03:08:00Z</dcterms:created>
  <dcterms:modified xsi:type="dcterms:W3CDTF">2017-07-01T03:08:00Z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1042-10.1.0.5707</vt:lpwstr>
  </property>
</Properties>
</file>